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5" r:id="rId9"/>
    <p:sldId id="262" r:id="rId10"/>
    <p:sldId id="263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8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3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C02647-1D20-4DF7-91E3-89F5F75CC6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EA271E3-B53F-47E0-9F8B-575D019F05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HK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F75852C-854D-480F-9978-CB0707118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20/08/2026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D01517A-8CC1-402D-A1DB-BB8DE2C07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62BE978-C6BF-42AD-95BC-5A36B1757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274677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DF71F89-D62C-46E3-81CE-9041739B3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325D80B-FE65-4207-9135-B2427AE04B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7CB8398-A141-4105-BF14-FBAF3CF0C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20/08/2026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1E85D74-A157-4E8E-8517-0E91E6B6F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D260F01-EB93-4294-9444-F266A64F9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400006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E77D4DAA-2725-4465-8351-87ED3E8902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8D96A5B-7FA4-41E5-B011-ADFBAE20D1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7C87AEB-6127-4546-915A-C95BB8DE5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20/08/2026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E79B319-3114-4F1B-B6A1-1607AE16B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F4C201D-D3B8-4F54-8580-664C30B1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448550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961DFD2-636E-4485-AB76-9FD5A29DD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2965025-C8B3-48B9-ADD7-C02AFDB4F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DD7C05C-F9AF-426D-8F0D-CC6C363F9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20/08/2026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0DFEB34-E71C-4642-8FD4-9C545FFF0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A6B1F40-6644-4C23-8B8D-E6C909243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806070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EA357C0-3ACE-4CE4-AC55-8944AC000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893C6FB-425B-4F3F-B9F5-0C9D867C3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464E6B6-91BA-4AAD-B1AF-C5A67E42A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20/08/2026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1546ADD-AAA9-4AF4-862C-322866FD0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D9EF85A-8488-41DA-AA40-92C934484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210595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F0337C0-7C9E-4E23-A49E-31779F122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D0C593F-0BA1-4974-B609-E06522E063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9D66C2B-4C47-4353-B89A-5DA79903C7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2A2011A-4355-4BD3-8A77-A44EF32A8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20/08/2026</a:t>
            </a:fld>
            <a:endParaRPr lang="en-HK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0929E63-3EEE-4F44-A67B-613C83251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82149B6-10FC-4F3E-82DC-38E798E13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578210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E9A89E-879F-4706-95FD-0BE086CE7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03FFF7B-D223-4D61-9028-91348B685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C3E0DFA-2050-410A-93D1-53ED8EBFBD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FA10CFD-C3A4-4DF1-ADB1-C2835653AF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215113EC-AD1B-40A1-B474-6877AD1DAF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EB6A826F-78F9-412A-AE26-071E4EB07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20/08/2026</a:t>
            </a:fld>
            <a:endParaRPr lang="en-HK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077F070C-1022-4731-B5E0-F8ED76441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C87CA072-3EE2-4EB8-B346-3D06BD7C9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89632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502D4A-56D1-49E6-9627-9D4B96879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0D41FA5-D8A5-42AC-B2D4-AD84A3F9D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20/08/2026</a:t>
            </a:fld>
            <a:endParaRPr lang="en-HK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15CC380B-F542-4627-9609-8A801DD10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EFF9B73-EAC1-444B-8FC5-29E08A0DB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354136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1C71476-3928-45FA-8794-10F69C77D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20/08/2026</a:t>
            </a:fld>
            <a:endParaRPr lang="en-HK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F65BB44-ADF0-44C1-85B6-C604BCC10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DFADA75-72D8-4C7B-AE03-39D23711C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046749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7D86F0-D3BB-48F6-92B7-F2C2D122C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B3F728D-96D7-417E-9815-B85AE71F3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3A6B74A-2F69-429D-9794-6C79F55CF7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5B1772F-ED6F-4F30-8B13-1DBF38998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20/08/2026</a:t>
            </a:fld>
            <a:endParaRPr lang="en-HK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8ADAFAF-C6AA-4881-B6A2-899F54A1D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C72B3F6-DE6B-4C5A-BC76-62C994C83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834801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5E5C15-5B7A-48D4-882B-F4046CB1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7F634892-AEAA-4E17-96ED-39D1E490B7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K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FC15504-D172-4412-83C7-9347FE20DF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2623C1D-C25E-4FBB-9D91-B11D5EAB9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20/08/2026</a:t>
            </a:fld>
            <a:endParaRPr lang="en-HK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F66B7A4-06C5-44C9-B56B-CC3B06FD8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D20EDF0-C445-4D40-9BCC-D7E694B89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385860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9F2049F4-C9FB-4F60-96C2-A70B0E778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672AB89-DDD1-43D6-AFC7-B6105550C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6C92B6F-D38C-4FA5-B91F-6ED810A44E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A5019-F0F1-4C2F-8835-23AAB9480EC4}" type="datetimeFigureOut">
              <a:rPr lang="en-HK" smtClean="0"/>
              <a:t>20/08/2026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2714D6B-1A1B-4C6B-A49B-C0134053C3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8CE5395-D05D-44FC-A9BF-FA7519CD4B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643136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5DE5926A-A3D2-412A-99D9-D9CDCA3C2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825" y="1024432"/>
            <a:ext cx="3114679" cy="4420592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C6CD730-ACD4-4AE0-B8DB-963554490F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826" y="0"/>
            <a:ext cx="2359650" cy="1123422"/>
          </a:xfrm>
          <a:prstGeom prst="rect">
            <a:avLst/>
          </a:prstGeom>
        </p:spPr>
      </p:pic>
      <p:graphicFrame>
        <p:nvGraphicFramePr>
          <p:cNvPr id="10" name="表格 10">
            <a:extLst>
              <a:ext uri="{FF2B5EF4-FFF2-40B4-BE49-F238E27FC236}">
                <a16:creationId xmlns:a16="http://schemas.microsoft.com/office/drawing/2014/main" id="{5DBA07DF-75F9-4830-A696-A09E3A730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81481"/>
              </p:ext>
            </p:extLst>
          </p:nvPr>
        </p:nvGraphicFramePr>
        <p:xfrm>
          <a:off x="4398112" y="1024432"/>
          <a:ext cx="6797756" cy="5570648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2016966">
                  <a:extLst>
                    <a:ext uri="{9D8B030D-6E8A-4147-A177-3AD203B41FA5}">
                      <a16:colId xmlns:a16="http://schemas.microsoft.com/office/drawing/2014/main" val="2343873803"/>
                    </a:ext>
                  </a:extLst>
                </a:gridCol>
                <a:gridCol w="4780790">
                  <a:extLst>
                    <a:ext uri="{9D8B030D-6E8A-4147-A177-3AD203B41FA5}">
                      <a16:colId xmlns:a16="http://schemas.microsoft.com/office/drawing/2014/main" val="4194933501"/>
                    </a:ext>
                  </a:extLst>
                </a:gridCol>
              </a:tblGrid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德行</a:t>
                      </a:r>
                      <a:endParaRPr lang="en-HK" sz="2000" b="1" dirty="0">
                        <a:solidFill>
                          <a:srgbClr val="FF0000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kern="1200" dirty="0">
                          <a:solidFill>
                            <a:srgbClr val="FF0000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仁</a:t>
                      </a:r>
                      <a:endParaRPr lang="en-HK" sz="2000" dirty="0">
                        <a:solidFill>
                          <a:srgbClr val="FF0000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03170235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四字詞語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仁者愛人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78104149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意思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有愛心，關愛別人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43683703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文化意義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儒家最重要的德目之一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90410604"/>
                  </a:ext>
                </a:extLst>
              </a:tr>
              <a:tr h="88974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學生日常行為</a:t>
                      </a:r>
                      <a:endParaRPr lang="en-US" altLang="zh-TW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例子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低年級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見到同學跌倒，主動上前扶他起來；</a:t>
                      </a:r>
                      <a:endParaRPr lang="en-HK" altLang="zh-TW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見到同學沒有帶文具，願意借給他</a:t>
                      </a:r>
                      <a:r>
                        <a:rPr lang="en-US" altLang="zh-TW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/</a:t>
                      </a:r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她。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67883997"/>
                  </a:ext>
                </a:extLst>
              </a:tr>
              <a:tr h="889742">
                <a:tc vMerge="1">
                  <a:txBody>
                    <a:bodyPr/>
                    <a:lstStyle/>
                    <a:p>
                      <a:endParaRPr lang="en-HK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高年級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u="none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主動關心情緒低落的同學，願意傾聽、安慰，並鼓勵他尋求老師幫助。</a:t>
                      </a:r>
                      <a:endParaRPr lang="en-HK" sz="2000" u="none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014043"/>
                  </a:ext>
                </a:extLst>
              </a:tr>
            </a:tbl>
          </a:graphicData>
        </a:graphic>
      </p:graphicFrame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3874E5-AB6A-4193-8CDD-347223CA4D55}"/>
              </a:ext>
            </a:extLst>
          </p:cNvPr>
          <p:cNvSpPr txBox="1"/>
          <p:nvPr/>
        </p:nvSpPr>
        <p:spPr>
          <a:xfrm>
            <a:off x="439428" y="262920"/>
            <a:ext cx="7917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正義木射陣遊戲卡內容及相關正確價值觀</a:t>
            </a:r>
            <a:endParaRPr lang="en-HK" sz="32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F30FBDD9-48A1-4208-B216-3F0C9B95B1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7424" y="4393122"/>
            <a:ext cx="6025376" cy="242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84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C6CD730-ACD4-4AE0-B8DB-963554490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6" y="0"/>
            <a:ext cx="2359650" cy="1123422"/>
          </a:xfrm>
          <a:prstGeom prst="rect">
            <a:avLst/>
          </a:prstGeom>
        </p:spPr>
      </p:pic>
      <p:graphicFrame>
        <p:nvGraphicFramePr>
          <p:cNvPr id="10" name="表格 10">
            <a:extLst>
              <a:ext uri="{FF2B5EF4-FFF2-40B4-BE49-F238E27FC236}">
                <a16:creationId xmlns:a16="http://schemas.microsoft.com/office/drawing/2014/main" id="{5DBA07DF-75F9-4830-A696-A09E3A730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267465"/>
              </p:ext>
            </p:extLst>
          </p:nvPr>
        </p:nvGraphicFramePr>
        <p:xfrm>
          <a:off x="4398112" y="1024432"/>
          <a:ext cx="6797756" cy="5570648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2016966">
                  <a:extLst>
                    <a:ext uri="{9D8B030D-6E8A-4147-A177-3AD203B41FA5}">
                      <a16:colId xmlns:a16="http://schemas.microsoft.com/office/drawing/2014/main" val="2343873803"/>
                    </a:ext>
                  </a:extLst>
                </a:gridCol>
                <a:gridCol w="4780790">
                  <a:extLst>
                    <a:ext uri="{9D8B030D-6E8A-4147-A177-3AD203B41FA5}">
                      <a16:colId xmlns:a16="http://schemas.microsoft.com/office/drawing/2014/main" val="4194933501"/>
                    </a:ext>
                  </a:extLst>
                </a:gridCol>
              </a:tblGrid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德行</a:t>
                      </a:r>
                      <a:endParaRPr lang="en-HK" sz="2000" b="1" dirty="0">
                        <a:solidFill>
                          <a:srgbClr val="FF0000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kern="1200" dirty="0">
                          <a:solidFill>
                            <a:srgbClr val="FF0000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讓</a:t>
                      </a:r>
                      <a:endParaRPr lang="en-HK" sz="2000" dirty="0">
                        <a:solidFill>
                          <a:srgbClr val="FF0000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03170235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四字詞語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禮讓謙虛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78104149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意思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禮讓、不爭搶，態度謙虛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43683703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文化意義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展現謙虛與和諧精神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90410604"/>
                  </a:ext>
                </a:extLst>
              </a:tr>
              <a:tr h="88974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學生日常行為</a:t>
                      </a:r>
                      <a:endParaRPr lang="en-US" altLang="zh-TW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例子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低年級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排隊時不插隊；禮讓拿重物或受傷的同學先行。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67883997"/>
                  </a:ext>
                </a:extLst>
              </a:tr>
              <a:tr h="889742">
                <a:tc vMerge="1">
                  <a:txBody>
                    <a:bodyPr/>
                    <a:lstStyle/>
                    <a:p>
                      <a:endParaRPr lang="en-HK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高年級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u="none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在小組活動中願意讓別人提出意見或擔當主角，學習欣賞與包容。</a:t>
                      </a:r>
                      <a:endParaRPr lang="en-HK" sz="2000" u="none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014043"/>
                  </a:ext>
                </a:extLst>
              </a:tr>
            </a:tbl>
          </a:graphicData>
        </a:graphic>
      </p:graphicFrame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3874E5-AB6A-4193-8CDD-347223CA4D55}"/>
              </a:ext>
            </a:extLst>
          </p:cNvPr>
          <p:cNvSpPr txBox="1"/>
          <p:nvPr/>
        </p:nvSpPr>
        <p:spPr>
          <a:xfrm>
            <a:off x="334535" y="262920"/>
            <a:ext cx="7917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正義木射陣遊戲卡內容及相關正確價值觀</a:t>
            </a:r>
            <a:endParaRPr lang="en-HK" sz="32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F30FBDD9-48A1-4208-B216-3F0C9B95B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7424" y="4393122"/>
            <a:ext cx="6025376" cy="242207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41B2F756-E9FB-496F-9765-91872DC73C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504" y="1024432"/>
            <a:ext cx="3114000" cy="44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41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C6CD730-ACD4-4AE0-B8DB-963554490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6" y="0"/>
            <a:ext cx="2359650" cy="1123422"/>
          </a:xfrm>
          <a:prstGeom prst="rect">
            <a:avLst/>
          </a:prstGeom>
        </p:spPr>
      </p:pic>
      <p:graphicFrame>
        <p:nvGraphicFramePr>
          <p:cNvPr id="10" name="表格 10">
            <a:extLst>
              <a:ext uri="{FF2B5EF4-FFF2-40B4-BE49-F238E27FC236}">
                <a16:creationId xmlns:a16="http://schemas.microsoft.com/office/drawing/2014/main" id="{5DBA07DF-75F9-4830-A696-A09E3A730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8766906"/>
              </p:ext>
            </p:extLst>
          </p:nvPr>
        </p:nvGraphicFramePr>
        <p:xfrm>
          <a:off x="4398112" y="1024432"/>
          <a:ext cx="7563364" cy="5570648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2134089">
                  <a:extLst>
                    <a:ext uri="{9D8B030D-6E8A-4147-A177-3AD203B41FA5}">
                      <a16:colId xmlns:a16="http://schemas.microsoft.com/office/drawing/2014/main" val="2343873803"/>
                    </a:ext>
                  </a:extLst>
                </a:gridCol>
                <a:gridCol w="5429275">
                  <a:extLst>
                    <a:ext uri="{9D8B030D-6E8A-4147-A177-3AD203B41FA5}">
                      <a16:colId xmlns:a16="http://schemas.microsoft.com/office/drawing/2014/main" val="4194933501"/>
                    </a:ext>
                  </a:extLst>
                </a:gridCol>
              </a:tblGrid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劣行</a:t>
                      </a:r>
                      <a:endParaRPr lang="en-HK" sz="2000" b="1" dirty="0">
                        <a:solidFill>
                          <a:schemeClr val="tx1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0" kern="1200" dirty="0">
                          <a:solidFill>
                            <a:schemeClr val="tx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慢</a:t>
                      </a:r>
                      <a:endParaRPr lang="en-HK" sz="2000" b="0" dirty="0">
                        <a:solidFill>
                          <a:schemeClr val="tx1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03170235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四字詞語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懶散怠慢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78104149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意思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做事不認真，態度隨便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43683703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文化意義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勸人要勤奮、有責任心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90410604"/>
                  </a:ext>
                </a:extLst>
              </a:tr>
              <a:tr h="88974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學生日常行為</a:t>
                      </a:r>
                      <a:endParaRPr lang="en-US" altLang="zh-TW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例子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低年級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上課不專心、作業遲交，被提醒才去做 </a:t>
                      </a:r>
                      <a:r>
                        <a:rPr lang="en-US" altLang="zh-TW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— </a:t>
                      </a:r>
                    </a:p>
                    <a:p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應學習主動負責</a:t>
                      </a:r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。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67883997"/>
                  </a:ext>
                </a:extLst>
              </a:tr>
              <a:tr h="889742">
                <a:tc vMerge="1">
                  <a:txBody>
                    <a:bodyPr/>
                    <a:lstStyle/>
                    <a:p>
                      <a:endParaRPr lang="en-HK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高年級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u="none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明知有責任完成班級任務卻拖延，影響他人 </a:t>
                      </a:r>
                      <a:r>
                        <a:rPr lang="en-US" altLang="zh-TW" sz="2000" u="none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— </a:t>
                      </a:r>
                      <a:r>
                        <a:rPr lang="zh-TW" altLang="en-US" sz="2000" b="1" u="none" dirty="0">
                          <a:solidFill>
                            <a:srgbClr val="FF0000"/>
                          </a:solidFill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應學會自我管理與時間規劃</a:t>
                      </a:r>
                      <a:r>
                        <a:rPr lang="zh-TW" altLang="en-US" sz="2000" u="none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。</a:t>
                      </a:r>
                      <a:endParaRPr lang="en-HK" sz="2000" u="none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014043"/>
                  </a:ext>
                </a:extLst>
              </a:tr>
            </a:tbl>
          </a:graphicData>
        </a:graphic>
      </p:graphicFrame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3874E5-AB6A-4193-8CDD-347223CA4D55}"/>
              </a:ext>
            </a:extLst>
          </p:cNvPr>
          <p:cNvSpPr txBox="1"/>
          <p:nvPr/>
        </p:nvSpPr>
        <p:spPr>
          <a:xfrm>
            <a:off x="334535" y="262920"/>
            <a:ext cx="7917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正義木射陣遊戲卡內容及相關正確價值觀</a:t>
            </a:r>
            <a:endParaRPr lang="en-HK" sz="32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F30FBDD9-48A1-4208-B216-3F0C9B95B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7424" y="4393122"/>
            <a:ext cx="6025376" cy="242207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C7E1CE83-D3BD-4AC3-B77C-1A3D68C7E7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504" y="1024432"/>
            <a:ext cx="3114000" cy="44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348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C6CD730-ACD4-4AE0-B8DB-963554490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6" y="0"/>
            <a:ext cx="2359650" cy="1123422"/>
          </a:xfrm>
          <a:prstGeom prst="rect">
            <a:avLst/>
          </a:prstGeom>
        </p:spPr>
      </p:pic>
      <p:graphicFrame>
        <p:nvGraphicFramePr>
          <p:cNvPr id="10" name="表格 10">
            <a:extLst>
              <a:ext uri="{FF2B5EF4-FFF2-40B4-BE49-F238E27FC236}">
                <a16:creationId xmlns:a16="http://schemas.microsoft.com/office/drawing/2014/main" id="{5DBA07DF-75F9-4830-A696-A09E3A730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935159"/>
              </p:ext>
            </p:extLst>
          </p:nvPr>
        </p:nvGraphicFramePr>
        <p:xfrm>
          <a:off x="4141633" y="1024432"/>
          <a:ext cx="7819843" cy="5570648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2320230">
                  <a:extLst>
                    <a:ext uri="{9D8B030D-6E8A-4147-A177-3AD203B41FA5}">
                      <a16:colId xmlns:a16="http://schemas.microsoft.com/office/drawing/2014/main" val="2343873803"/>
                    </a:ext>
                  </a:extLst>
                </a:gridCol>
                <a:gridCol w="5499613">
                  <a:extLst>
                    <a:ext uri="{9D8B030D-6E8A-4147-A177-3AD203B41FA5}">
                      <a16:colId xmlns:a16="http://schemas.microsoft.com/office/drawing/2014/main" val="4194933501"/>
                    </a:ext>
                  </a:extLst>
                </a:gridCol>
              </a:tblGrid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劣行</a:t>
                      </a:r>
                      <a:endParaRPr lang="en-HK" sz="2000" b="1" dirty="0">
                        <a:solidFill>
                          <a:schemeClr val="tx1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0" kern="1200" dirty="0">
                          <a:solidFill>
                            <a:schemeClr val="tx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傲</a:t>
                      </a:r>
                      <a:endParaRPr lang="en-HK" sz="2000" b="0" dirty="0">
                        <a:solidFill>
                          <a:schemeClr val="tx1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03170235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四字詞語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驕傲自大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78104149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意思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驕傲自大，不尊重他人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43683703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文化意義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提醒要謙虛，勿自滿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90410604"/>
                  </a:ext>
                </a:extLst>
              </a:tr>
              <a:tr h="88974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學生日常行為</a:t>
                      </a:r>
                      <a:endParaRPr lang="en-US" altLang="zh-TW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例子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低年級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成績好就看不起別人，不聽別人意見 </a:t>
                      </a:r>
                      <a:r>
                        <a:rPr lang="en-US" altLang="zh-TW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— </a:t>
                      </a:r>
                    </a:p>
                    <a:p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應學習謙遜與合作</a:t>
                      </a: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。</a:t>
                      </a:r>
                      <a:endParaRPr lang="en-HK" sz="2000" dirty="0">
                        <a:solidFill>
                          <a:schemeClr val="tx1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67883997"/>
                  </a:ext>
                </a:extLst>
              </a:tr>
              <a:tr h="889742">
                <a:tc vMerge="1">
                  <a:txBody>
                    <a:bodyPr/>
                    <a:lstStyle/>
                    <a:p>
                      <a:endParaRPr lang="en-HK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高年級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u="none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因球技高而看不起隊友，在練習時不肯傳球 </a:t>
                      </a:r>
                      <a:r>
                        <a:rPr lang="en-US" altLang="zh-TW" sz="2000" u="none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— </a:t>
                      </a:r>
                    </a:p>
                    <a:p>
                      <a:r>
                        <a:rPr lang="zh-TW" altLang="en-US" sz="2000" b="1" u="none" dirty="0">
                          <a:solidFill>
                            <a:srgbClr val="FF0000"/>
                          </a:solidFill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應學習尊重、多聽意見，團隊合作更重要</a:t>
                      </a:r>
                      <a:r>
                        <a:rPr lang="zh-TW" altLang="en-US" sz="2000" u="none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。</a:t>
                      </a:r>
                      <a:endParaRPr lang="en-HK" sz="2000" u="none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014043"/>
                  </a:ext>
                </a:extLst>
              </a:tr>
            </a:tbl>
          </a:graphicData>
        </a:graphic>
      </p:graphicFrame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3874E5-AB6A-4193-8CDD-347223CA4D55}"/>
              </a:ext>
            </a:extLst>
          </p:cNvPr>
          <p:cNvSpPr txBox="1"/>
          <p:nvPr/>
        </p:nvSpPr>
        <p:spPr>
          <a:xfrm>
            <a:off x="334535" y="262920"/>
            <a:ext cx="7917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正義木射陣遊戲卡內容及相關正確價值觀</a:t>
            </a:r>
            <a:endParaRPr lang="en-HK" sz="32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F30FBDD9-48A1-4208-B216-3F0C9B95B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7424" y="4393122"/>
            <a:ext cx="6025376" cy="2422075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D42CBE56-5A52-4AD8-B672-AAA444BBB0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22" y="1002588"/>
            <a:ext cx="3114000" cy="44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266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C6CD730-ACD4-4AE0-B8DB-963554490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6" y="0"/>
            <a:ext cx="2359650" cy="1123422"/>
          </a:xfrm>
          <a:prstGeom prst="rect">
            <a:avLst/>
          </a:prstGeom>
        </p:spPr>
      </p:pic>
      <p:graphicFrame>
        <p:nvGraphicFramePr>
          <p:cNvPr id="10" name="表格 10">
            <a:extLst>
              <a:ext uri="{FF2B5EF4-FFF2-40B4-BE49-F238E27FC236}">
                <a16:creationId xmlns:a16="http://schemas.microsoft.com/office/drawing/2014/main" id="{5DBA07DF-75F9-4830-A696-A09E3A730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083708"/>
              </p:ext>
            </p:extLst>
          </p:nvPr>
        </p:nvGraphicFramePr>
        <p:xfrm>
          <a:off x="4293219" y="1123422"/>
          <a:ext cx="7355273" cy="5570648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2182387">
                  <a:extLst>
                    <a:ext uri="{9D8B030D-6E8A-4147-A177-3AD203B41FA5}">
                      <a16:colId xmlns:a16="http://schemas.microsoft.com/office/drawing/2014/main" val="2343873803"/>
                    </a:ext>
                  </a:extLst>
                </a:gridCol>
                <a:gridCol w="5172886">
                  <a:extLst>
                    <a:ext uri="{9D8B030D-6E8A-4147-A177-3AD203B41FA5}">
                      <a16:colId xmlns:a16="http://schemas.microsoft.com/office/drawing/2014/main" val="4194933501"/>
                    </a:ext>
                  </a:extLst>
                </a:gridCol>
              </a:tblGrid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劣行</a:t>
                      </a:r>
                      <a:endParaRPr lang="en-HK" sz="2000" b="1" dirty="0">
                        <a:solidFill>
                          <a:schemeClr val="tx1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0" kern="1200" dirty="0">
                          <a:solidFill>
                            <a:schemeClr val="tx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吝</a:t>
                      </a:r>
                      <a:endParaRPr lang="en-HK" sz="2000" b="0" dirty="0">
                        <a:solidFill>
                          <a:schemeClr val="tx1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03170235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四字詞語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自私小氣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78104149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意思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不願分享，怕吃虧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43683703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文化意義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鼓勵慷慨大方、助人為樂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90410604"/>
                  </a:ext>
                </a:extLst>
              </a:tr>
              <a:tr h="88974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學生日常行為</a:t>
                      </a:r>
                      <a:endParaRPr lang="en-US" altLang="zh-TW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例子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低年級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不肯借文具給別人 </a:t>
                      </a:r>
                      <a:r>
                        <a:rPr lang="en-US" altLang="zh-TW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— </a:t>
                      </a:r>
                    </a:p>
                    <a:p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應學習與人分享的快樂</a:t>
                      </a:r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。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67883997"/>
                  </a:ext>
                </a:extLst>
              </a:tr>
              <a:tr h="889742">
                <a:tc vMerge="1">
                  <a:txBody>
                    <a:bodyPr/>
                    <a:lstStyle/>
                    <a:p>
                      <a:endParaRPr lang="en-HK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高年級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u="none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小組合作時只顧自己成果，不願分享資料 </a:t>
                      </a:r>
                      <a:r>
                        <a:rPr lang="en-US" altLang="zh-TW" sz="2000" u="none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— </a:t>
                      </a:r>
                      <a:r>
                        <a:rPr lang="zh-TW" altLang="en-US" sz="2000" b="1" u="none" dirty="0">
                          <a:solidFill>
                            <a:srgbClr val="FF0000"/>
                          </a:solidFill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應學會「共享」才能大家進步</a:t>
                      </a:r>
                      <a:r>
                        <a:rPr lang="zh-TW" altLang="en-US" sz="2000" u="none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。</a:t>
                      </a:r>
                      <a:endParaRPr lang="en-HK" sz="2000" u="none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014043"/>
                  </a:ext>
                </a:extLst>
              </a:tr>
            </a:tbl>
          </a:graphicData>
        </a:graphic>
      </p:graphicFrame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3874E5-AB6A-4193-8CDD-347223CA4D55}"/>
              </a:ext>
            </a:extLst>
          </p:cNvPr>
          <p:cNvSpPr txBox="1"/>
          <p:nvPr/>
        </p:nvSpPr>
        <p:spPr>
          <a:xfrm>
            <a:off x="334535" y="262920"/>
            <a:ext cx="7917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正義木射陣遊戲卡內容及相關正確價值觀</a:t>
            </a:r>
            <a:endParaRPr lang="en-HK" sz="32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F30FBDD9-48A1-4208-B216-3F0C9B95B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7424" y="4393122"/>
            <a:ext cx="6025376" cy="2422075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443B5724-108B-4AB0-9D56-3CFA23A12CB4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04258" y="1008739"/>
            <a:ext cx="3114000" cy="44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691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C6CD730-ACD4-4AE0-B8DB-963554490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6" y="0"/>
            <a:ext cx="2359650" cy="1123422"/>
          </a:xfrm>
          <a:prstGeom prst="rect">
            <a:avLst/>
          </a:prstGeom>
        </p:spPr>
      </p:pic>
      <p:graphicFrame>
        <p:nvGraphicFramePr>
          <p:cNvPr id="10" name="表格 10">
            <a:extLst>
              <a:ext uri="{FF2B5EF4-FFF2-40B4-BE49-F238E27FC236}">
                <a16:creationId xmlns:a16="http://schemas.microsoft.com/office/drawing/2014/main" id="{5DBA07DF-75F9-4830-A696-A09E3A730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346405"/>
              </p:ext>
            </p:extLst>
          </p:nvPr>
        </p:nvGraphicFramePr>
        <p:xfrm>
          <a:off x="3943750" y="977546"/>
          <a:ext cx="8017726" cy="5837651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2378944">
                  <a:extLst>
                    <a:ext uri="{9D8B030D-6E8A-4147-A177-3AD203B41FA5}">
                      <a16:colId xmlns:a16="http://schemas.microsoft.com/office/drawing/2014/main" val="2343873803"/>
                    </a:ext>
                  </a:extLst>
                </a:gridCol>
                <a:gridCol w="5638782">
                  <a:extLst>
                    <a:ext uri="{9D8B030D-6E8A-4147-A177-3AD203B41FA5}">
                      <a16:colId xmlns:a16="http://schemas.microsoft.com/office/drawing/2014/main" val="4194933501"/>
                    </a:ext>
                  </a:extLst>
                </a:gridCol>
              </a:tblGrid>
              <a:tr h="81725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劣行</a:t>
                      </a:r>
                      <a:endParaRPr lang="en-HK" sz="2000" b="1" dirty="0">
                        <a:solidFill>
                          <a:schemeClr val="tx1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0" kern="1200" dirty="0">
                          <a:solidFill>
                            <a:schemeClr val="tx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貪</a:t>
                      </a:r>
                      <a:endParaRPr lang="en-HK" sz="2000" b="0" dirty="0">
                        <a:solidFill>
                          <a:schemeClr val="tx1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03170235"/>
                  </a:ext>
                </a:extLst>
              </a:tr>
              <a:tr h="74155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四字詞語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貪得無厭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78104149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意思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貪心，對財物、享樂等過份追求，不知道滿足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43683703"/>
                  </a:ext>
                </a:extLst>
              </a:tr>
              <a:tr h="76782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文化意義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要懂得知足，守正做人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90410604"/>
                  </a:ext>
                </a:extLst>
              </a:tr>
              <a:tr h="88974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學生日常行為</a:t>
                      </a:r>
                      <a:endParaRPr lang="en-US" altLang="zh-TW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例子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低年級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自己已有很多文具，但看見同學的新文具，向父母要求買新的 </a:t>
                      </a:r>
                      <a:r>
                        <a:rPr lang="en-US" altLang="zh-TW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— </a:t>
                      </a:r>
                    </a:p>
                    <a:p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應該學習知足，珍惜自己擁有的，明白「想要」不等同「需要」</a:t>
                      </a:r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。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67883997"/>
                  </a:ext>
                </a:extLst>
              </a:tr>
              <a:tr h="889742">
                <a:tc vMerge="1">
                  <a:txBody>
                    <a:bodyPr/>
                    <a:lstStyle/>
                    <a:p>
                      <a:endParaRPr lang="en-HK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高年級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u="none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沉迷網絡或電子遊戲 </a:t>
                      </a:r>
                      <a:r>
                        <a:rPr lang="en-US" altLang="zh-TW" sz="2000" u="none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— </a:t>
                      </a:r>
                    </a:p>
                    <a:p>
                      <a:r>
                        <a:rPr lang="zh-TW" altLang="en-US" sz="2000" b="1" u="none" dirty="0">
                          <a:solidFill>
                            <a:srgbClr val="FF0000"/>
                          </a:solidFill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應正確及安全地使用資訊科技</a:t>
                      </a:r>
                      <a:r>
                        <a:rPr lang="zh-TW" altLang="en-US" sz="2000" u="none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。</a:t>
                      </a:r>
                      <a:endParaRPr lang="en-HK" sz="2000" u="none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014043"/>
                  </a:ext>
                </a:extLst>
              </a:tr>
            </a:tbl>
          </a:graphicData>
        </a:graphic>
      </p:graphicFrame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3874E5-AB6A-4193-8CDD-347223CA4D55}"/>
              </a:ext>
            </a:extLst>
          </p:cNvPr>
          <p:cNvSpPr txBox="1"/>
          <p:nvPr/>
        </p:nvSpPr>
        <p:spPr>
          <a:xfrm>
            <a:off x="334535" y="262920"/>
            <a:ext cx="7917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正義木射陣遊戲卡內容及相關正確價值觀</a:t>
            </a:r>
            <a:endParaRPr lang="en-HK" sz="32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F30FBDD9-48A1-4208-B216-3F0C9B95B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7424" y="4393122"/>
            <a:ext cx="6025376" cy="2422075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D16C6C10-EC8A-44E6-8063-B41521095D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387" y="977546"/>
            <a:ext cx="3114000" cy="44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611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C6CD730-ACD4-4AE0-B8DB-963554490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6" y="0"/>
            <a:ext cx="2359650" cy="1123422"/>
          </a:xfrm>
          <a:prstGeom prst="rect">
            <a:avLst/>
          </a:prstGeom>
        </p:spPr>
      </p:pic>
      <p:graphicFrame>
        <p:nvGraphicFramePr>
          <p:cNvPr id="10" name="表格 10">
            <a:extLst>
              <a:ext uri="{FF2B5EF4-FFF2-40B4-BE49-F238E27FC236}">
                <a16:creationId xmlns:a16="http://schemas.microsoft.com/office/drawing/2014/main" id="{5DBA07DF-75F9-4830-A696-A09E3A730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473817"/>
              </p:ext>
            </p:extLst>
          </p:nvPr>
        </p:nvGraphicFramePr>
        <p:xfrm>
          <a:off x="4398112" y="1024432"/>
          <a:ext cx="6797756" cy="5570648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2016966">
                  <a:extLst>
                    <a:ext uri="{9D8B030D-6E8A-4147-A177-3AD203B41FA5}">
                      <a16:colId xmlns:a16="http://schemas.microsoft.com/office/drawing/2014/main" val="2343873803"/>
                    </a:ext>
                  </a:extLst>
                </a:gridCol>
                <a:gridCol w="4780790">
                  <a:extLst>
                    <a:ext uri="{9D8B030D-6E8A-4147-A177-3AD203B41FA5}">
                      <a16:colId xmlns:a16="http://schemas.microsoft.com/office/drawing/2014/main" val="4194933501"/>
                    </a:ext>
                  </a:extLst>
                </a:gridCol>
              </a:tblGrid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劣行</a:t>
                      </a:r>
                      <a:endParaRPr lang="en-HK" sz="2000" b="1" dirty="0">
                        <a:solidFill>
                          <a:schemeClr val="tx1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0" kern="1200" dirty="0">
                          <a:solidFill>
                            <a:schemeClr val="tx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濫</a:t>
                      </a:r>
                      <a:endParaRPr lang="en-HK" sz="2000" b="0" dirty="0">
                        <a:solidFill>
                          <a:schemeClr val="tx1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03170235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四字詞語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濫用職權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78104149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意思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過分或不當地行使自己掌握的權力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43683703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文化意義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應該公正守法，不濫用權力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90410604"/>
                  </a:ext>
                </a:extLst>
              </a:tr>
              <a:tr h="88974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學生日常行為</a:t>
                      </a:r>
                      <a:endParaRPr lang="en-US" altLang="zh-TW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例子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低年級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當上班長就胡亂命令同學替自己做事 </a:t>
                      </a:r>
                      <a:r>
                        <a:rPr lang="en-US" altLang="zh-TW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— 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應該公平負責，為大家服務</a:t>
                      </a:r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。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67883997"/>
                  </a:ext>
                </a:extLst>
              </a:tr>
              <a:tr h="889742">
                <a:tc vMerge="1">
                  <a:txBody>
                    <a:bodyPr/>
                    <a:lstStyle/>
                    <a:p>
                      <a:endParaRPr lang="en-HK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高年級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u="none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當上領袖生後，朋友犯規卻不作記名 </a:t>
                      </a:r>
                      <a:r>
                        <a:rPr lang="en-US" altLang="zh-TW" sz="2000" u="none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— </a:t>
                      </a:r>
                      <a:r>
                        <a:rPr lang="zh-TW" altLang="en-US" sz="2000" b="1" u="none" dirty="0">
                          <a:solidFill>
                            <a:srgbClr val="FF0000"/>
                          </a:solidFill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應懂得公平公正，不濫權</a:t>
                      </a:r>
                      <a:r>
                        <a:rPr lang="zh-TW" altLang="en-US" sz="2000" u="none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。</a:t>
                      </a:r>
                      <a:endParaRPr lang="en-HK" sz="2000" u="none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014043"/>
                  </a:ext>
                </a:extLst>
              </a:tr>
            </a:tbl>
          </a:graphicData>
        </a:graphic>
      </p:graphicFrame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3874E5-AB6A-4193-8CDD-347223CA4D55}"/>
              </a:ext>
            </a:extLst>
          </p:cNvPr>
          <p:cNvSpPr txBox="1"/>
          <p:nvPr/>
        </p:nvSpPr>
        <p:spPr>
          <a:xfrm>
            <a:off x="334535" y="262920"/>
            <a:ext cx="7917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正義木射陣遊戲卡內容及相關正確價值觀</a:t>
            </a:r>
            <a:endParaRPr lang="en-HK" sz="32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F30FBDD9-48A1-4208-B216-3F0C9B95B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7424" y="4393122"/>
            <a:ext cx="6025376" cy="2422075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592DF88B-F8C6-45FF-A3DB-6F65722C44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504" y="1024432"/>
            <a:ext cx="3114000" cy="44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860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C6CD730-ACD4-4AE0-B8DB-963554490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6" y="0"/>
            <a:ext cx="2359650" cy="1123422"/>
          </a:xfrm>
          <a:prstGeom prst="rect">
            <a:avLst/>
          </a:prstGeom>
        </p:spPr>
      </p:pic>
      <p:graphicFrame>
        <p:nvGraphicFramePr>
          <p:cNvPr id="10" name="表格 10">
            <a:extLst>
              <a:ext uri="{FF2B5EF4-FFF2-40B4-BE49-F238E27FC236}">
                <a16:creationId xmlns:a16="http://schemas.microsoft.com/office/drawing/2014/main" id="{5DBA07DF-75F9-4830-A696-A09E3A730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6457132"/>
              </p:ext>
            </p:extLst>
          </p:nvPr>
        </p:nvGraphicFramePr>
        <p:xfrm>
          <a:off x="4398112" y="1024432"/>
          <a:ext cx="6797756" cy="5570648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2016966">
                  <a:extLst>
                    <a:ext uri="{9D8B030D-6E8A-4147-A177-3AD203B41FA5}">
                      <a16:colId xmlns:a16="http://schemas.microsoft.com/office/drawing/2014/main" val="2343873803"/>
                    </a:ext>
                  </a:extLst>
                </a:gridCol>
                <a:gridCol w="4780790">
                  <a:extLst>
                    <a:ext uri="{9D8B030D-6E8A-4147-A177-3AD203B41FA5}">
                      <a16:colId xmlns:a16="http://schemas.microsoft.com/office/drawing/2014/main" val="4194933501"/>
                    </a:ext>
                  </a:extLst>
                </a:gridCol>
              </a:tblGrid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德行</a:t>
                      </a:r>
                      <a:endParaRPr lang="en-HK" sz="2000" b="1" dirty="0">
                        <a:solidFill>
                          <a:srgbClr val="FF0000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kern="1200" dirty="0">
                          <a:solidFill>
                            <a:srgbClr val="FF0000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義</a:t>
                      </a:r>
                      <a:endParaRPr lang="en-HK" sz="2000" dirty="0">
                        <a:solidFill>
                          <a:srgbClr val="FF0000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03170235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四字詞語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見義勇為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78104149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意思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見到應該幫忙的事，就勇敢去做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43683703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文化意義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強調正義與責任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90410604"/>
                  </a:ext>
                </a:extLst>
              </a:tr>
              <a:tr h="88974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學生日常行為</a:t>
                      </a:r>
                      <a:endParaRPr lang="en-US" altLang="zh-TW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例子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低年級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在操場上看到有人被取笑，會出來勸阻或通知老師，保護同學。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67883997"/>
                  </a:ext>
                </a:extLst>
              </a:tr>
              <a:tr h="889742">
                <a:tc vMerge="1">
                  <a:txBody>
                    <a:bodyPr/>
                    <a:lstStyle/>
                    <a:p>
                      <a:endParaRPr lang="en-HK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高年級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u="none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發現校園有人被孤立或被網上欺凌，敢於發聲或向老師反映，不做旁觀者。</a:t>
                      </a:r>
                      <a:endParaRPr lang="en-HK" sz="2000" u="none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014043"/>
                  </a:ext>
                </a:extLst>
              </a:tr>
            </a:tbl>
          </a:graphicData>
        </a:graphic>
      </p:graphicFrame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3874E5-AB6A-4193-8CDD-347223CA4D55}"/>
              </a:ext>
            </a:extLst>
          </p:cNvPr>
          <p:cNvSpPr txBox="1"/>
          <p:nvPr/>
        </p:nvSpPr>
        <p:spPr>
          <a:xfrm>
            <a:off x="439428" y="262920"/>
            <a:ext cx="7917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正義木射陣遊戲卡內容及相關正確價值觀</a:t>
            </a:r>
            <a:endParaRPr lang="en-HK" sz="32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F30FBDD9-48A1-4208-B216-3F0C9B95B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7424" y="4393122"/>
            <a:ext cx="6025376" cy="2422075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22935682-B38C-4100-9A46-36C206AE12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504" y="1024432"/>
            <a:ext cx="3114000" cy="44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77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C6CD730-ACD4-4AE0-B8DB-963554490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6" y="0"/>
            <a:ext cx="2359650" cy="1123422"/>
          </a:xfrm>
          <a:prstGeom prst="rect">
            <a:avLst/>
          </a:prstGeom>
        </p:spPr>
      </p:pic>
      <p:graphicFrame>
        <p:nvGraphicFramePr>
          <p:cNvPr id="10" name="表格 10">
            <a:extLst>
              <a:ext uri="{FF2B5EF4-FFF2-40B4-BE49-F238E27FC236}">
                <a16:creationId xmlns:a16="http://schemas.microsoft.com/office/drawing/2014/main" id="{5DBA07DF-75F9-4830-A696-A09E3A730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515069"/>
              </p:ext>
            </p:extLst>
          </p:nvPr>
        </p:nvGraphicFramePr>
        <p:xfrm>
          <a:off x="4398112" y="1024432"/>
          <a:ext cx="6797756" cy="5570648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2016966">
                  <a:extLst>
                    <a:ext uri="{9D8B030D-6E8A-4147-A177-3AD203B41FA5}">
                      <a16:colId xmlns:a16="http://schemas.microsoft.com/office/drawing/2014/main" val="2343873803"/>
                    </a:ext>
                  </a:extLst>
                </a:gridCol>
                <a:gridCol w="4780790">
                  <a:extLst>
                    <a:ext uri="{9D8B030D-6E8A-4147-A177-3AD203B41FA5}">
                      <a16:colId xmlns:a16="http://schemas.microsoft.com/office/drawing/2014/main" val="4194933501"/>
                    </a:ext>
                  </a:extLst>
                </a:gridCol>
              </a:tblGrid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德行</a:t>
                      </a:r>
                      <a:endParaRPr lang="en-HK" sz="2000" b="1" dirty="0">
                        <a:solidFill>
                          <a:srgbClr val="FF0000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kern="1200" dirty="0">
                          <a:solidFill>
                            <a:srgbClr val="FF0000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禮</a:t>
                      </a:r>
                      <a:endParaRPr lang="en-HK" sz="2000" dirty="0">
                        <a:solidFill>
                          <a:srgbClr val="FF0000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03170235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四字詞語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有禮守規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78104149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意思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懂禮節和規矩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43683703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文化意義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禮是中華文化的根本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90410604"/>
                  </a:ext>
                </a:extLst>
              </a:tr>
              <a:tr h="88974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學生日常行為</a:t>
                      </a:r>
                      <a:endParaRPr lang="en-US" altLang="zh-TW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例子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低年級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進入課室會說「早晨」，遇見老師會先打招呼；說話用「請」、「謝謝」。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67883997"/>
                  </a:ext>
                </a:extLst>
              </a:tr>
              <a:tr h="889742">
                <a:tc vMerge="1">
                  <a:txBody>
                    <a:bodyPr/>
                    <a:lstStyle/>
                    <a:p>
                      <a:endParaRPr lang="en-HK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高年級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u="none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在校外活動中懂得向導師或嘉賓問好、致謝，展現學校學生的良好形象。</a:t>
                      </a:r>
                      <a:endParaRPr lang="en-HK" sz="2000" u="none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014043"/>
                  </a:ext>
                </a:extLst>
              </a:tr>
            </a:tbl>
          </a:graphicData>
        </a:graphic>
      </p:graphicFrame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3874E5-AB6A-4193-8CDD-347223CA4D55}"/>
              </a:ext>
            </a:extLst>
          </p:cNvPr>
          <p:cNvSpPr txBox="1"/>
          <p:nvPr/>
        </p:nvSpPr>
        <p:spPr>
          <a:xfrm>
            <a:off x="334535" y="262920"/>
            <a:ext cx="7917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正義木射陣遊戲卡內容及相關正確價值觀</a:t>
            </a:r>
            <a:endParaRPr lang="en-HK" sz="32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F30FBDD9-48A1-4208-B216-3F0C9B95B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7424" y="4393122"/>
            <a:ext cx="6025376" cy="242207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AB7115A7-8AB0-4A58-8385-FFD3BDA04FF6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18504" y="1024432"/>
            <a:ext cx="3114000" cy="44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664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C6CD730-ACD4-4AE0-B8DB-963554490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6" y="0"/>
            <a:ext cx="2359650" cy="1123422"/>
          </a:xfrm>
          <a:prstGeom prst="rect">
            <a:avLst/>
          </a:prstGeom>
        </p:spPr>
      </p:pic>
      <p:graphicFrame>
        <p:nvGraphicFramePr>
          <p:cNvPr id="10" name="表格 10">
            <a:extLst>
              <a:ext uri="{FF2B5EF4-FFF2-40B4-BE49-F238E27FC236}">
                <a16:creationId xmlns:a16="http://schemas.microsoft.com/office/drawing/2014/main" id="{5DBA07DF-75F9-4830-A696-A09E3A730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476490"/>
              </p:ext>
            </p:extLst>
          </p:nvPr>
        </p:nvGraphicFramePr>
        <p:xfrm>
          <a:off x="4386961" y="960250"/>
          <a:ext cx="6797756" cy="5875448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2016966">
                  <a:extLst>
                    <a:ext uri="{9D8B030D-6E8A-4147-A177-3AD203B41FA5}">
                      <a16:colId xmlns:a16="http://schemas.microsoft.com/office/drawing/2014/main" val="2343873803"/>
                    </a:ext>
                  </a:extLst>
                </a:gridCol>
                <a:gridCol w="4780790">
                  <a:extLst>
                    <a:ext uri="{9D8B030D-6E8A-4147-A177-3AD203B41FA5}">
                      <a16:colId xmlns:a16="http://schemas.microsoft.com/office/drawing/2014/main" val="4194933501"/>
                    </a:ext>
                  </a:extLst>
                </a:gridCol>
              </a:tblGrid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德行</a:t>
                      </a:r>
                      <a:endParaRPr lang="en-HK" sz="2000" b="1" dirty="0">
                        <a:solidFill>
                          <a:srgbClr val="FF0000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kern="1200" dirty="0">
                          <a:solidFill>
                            <a:srgbClr val="FF0000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智</a:t>
                      </a:r>
                      <a:endParaRPr lang="en-HK" sz="2000" dirty="0">
                        <a:solidFill>
                          <a:srgbClr val="FF0000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03170235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四字詞語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明辨是非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78104149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意思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懂得分辨對與錯、好與壞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43683703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文化意義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智者不惑，不會被歪理所迷惑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90410604"/>
                  </a:ext>
                </a:extLst>
              </a:tr>
              <a:tr h="88974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學生日常行為</a:t>
                      </a:r>
                      <a:endParaRPr lang="en-US" altLang="zh-TW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例子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低年級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勸阻在課室奔跑的同學，向其説明課室奔跑容易撞到別人及影響他人學習，建議他</a:t>
                      </a:r>
                      <a:r>
                        <a:rPr lang="en-US" altLang="zh-TW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/</a:t>
                      </a:r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她下課後才到操場玩耍。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67883997"/>
                  </a:ext>
                </a:extLst>
              </a:tr>
              <a:tr h="889742">
                <a:tc vMerge="1">
                  <a:txBody>
                    <a:bodyPr/>
                    <a:lstStyle/>
                    <a:p>
                      <a:endParaRPr lang="en-HK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高年級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u="none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分辨及拒絕墮入網絡陷阱如虛假網購、裸聊等，加強網上自我保護意識。</a:t>
                      </a:r>
                      <a:endParaRPr lang="en-HK" sz="2000" u="none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014043"/>
                  </a:ext>
                </a:extLst>
              </a:tr>
            </a:tbl>
          </a:graphicData>
        </a:graphic>
      </p:graphicFrame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3874E5-AB6A-4193-8CDD-347223CA4D55}"/>
              </a:ext>
            </a:extLst>
          </p:cNvPr>
          <p:cNvSpPr txBox="1"/>
          <p:nvPr/>
        </p:nvSpPr>
        <p:spPr>
          <a:xfrm>
            <a:off x="334535" y="262920"/>
            <a:ext cx="7917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正義木射陣遊戲卡內容及相關正確價值觀</a:t>
            </a:r>
            <a:endParaRPr lang="en-HK" sz="32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F30FBDD9-48A1-4208-B216-3F0C9B95B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7424" y="4393122"/>
            <a:ext cx="6025376" cy="242207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8A2EED70-4038-45CD-A75B-9A35AED6B39C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18504" y="979828"/>
            <a:ext cx="3114000" cy="44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605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C6CD730-ACD4-4AE0-B8DB-963554490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6" y="0"/>
            <a:ext cx="2359650" cy="1123422"/>
          </a:xfrm>
          <a:prstGeom prst="rect">
            <a:avLst/>
          </a:prstGeom>
        </p:spPr>
      </p:pic>
      <p:graphicFrame>
        <p:nvGraphicFramePr>
          <p:cNvPr id="10" name="表格 10">
            <a:extLst>
              <a:ext uri="{FF2B5EF4-FFF2-40B4-BE49-F238E27FC236}">
                <a16:creationId xmlns:a16="http://schemas.microsoft.com/office/drawing/2014/main" id="{5DBA07DF-75F9-4830-A696-A09E3A730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551718"/>
              </p:ext>
            </p:extLst>
          </p:nvPr>
        </p:nvGraphicFramePr>
        <p:xfrm>
          <a:off x="4398112" y="1024432"/>
          <a:ext cx="6797756" cy="5570648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2016966">
                  <a:extLst>
                    <a:ext uri="{9D8B030D-6E8A-4147-A177-3AD203B41FA5}">
                      <a16:colId xmlns:a16="http://schemas.microsoft.com/office/drawing/2014/main" val="2343873803"/>
                    </a:ext>
                  </a:extLst>
                </a:gridCol>
                <a:gridCol w="4780790">
                  <a:extLst>
                    <a:ext uri="{9D8B030D-6E8A-4147-A177-3AD203B41FA5}">
                      <a16:colId xmlns:a16="http://schemas.microsoft.com/office/drawing/2014/main" val="4194933501"/>
                    </a:ext>
                  </a:extLst>
                </a:gridCol>
              </a:tblGrid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德行</a:t>
                      </a:r>
                      <a:endParaRPr lang="en-HK" sz="2000" b="1" dirty="0">
                        <a:solidFill>
                          <a:srgbClr val="FF0000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kern="1200" dirty="0">
                          <a:solidFill>
                            <a:srgbClr val="FF0000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信</a:t>
                      </a:r>
                      <a:endParaRPr lang="en-HK" sz="2000" dirty="0">
                        <a:solidFill>
                          <a:srgbClr val="FF0000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03170235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四字詞語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誠實守信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78104149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意思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誠實不欺、信守承諾，說到做到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43683703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文化意義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「信」是做人立身的基礎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90410604"/>
                  </a:ext>
                </a:extLst>
              </a:tr>
              <a:tr h="88974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學生日常行為</a:t>
                      </a:r>
                      <a:endParaRPr lang="en-US" altLang="zh-TW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例子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低年級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答應幫同學的事（如當替代值日生）就會做到，不反悔、不食言。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67883997"/>
                  </a:ext>
                </a:extLst>
              </a:tr>
              <a:tr h="889742">
                <a:tc vMerge="1">
                  <a:txBody>
                    <a:bodyPr/>
                    <a:lstStyle/>
                    <a:p>
                      <a:endParaRPr lang="en-HK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高年級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u="none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準時完成小組專題研習的資料搜集工作，並清楚向組員說明引用資料的來源。</a:t>
                      </a:r>
                      <a:endParaRPr lang="en-HK" sz="2000" u="none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014043"/>
                  </a:ext>
                </a:extLst>
              </a:tr>
            </a:tbl>
          </a:graphicData>
        </a:graphic>
      </p:graphicFrame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3874E5-AB6A-4193-8CDD-347223CA4D55}"/>
              </a:ext>
            </a:extLst>
          </p:cNvPr>
          <p:cNvSpPr txBox="1"/>
          <p:nvPr/>
        </p:nvSpPr>
        <p:spPr>
          <a:xfrm>
            <a:off x="334535" y="262920"/>
            <a:ext cx="7917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正義木射陣遊戲卡內容及相關正確價值觀</a:t>
            </a:r>
            <a:endParaRPr lang="en-HK" sz="32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F30FBDD9-48A1-4208-B216-3F0C9B95B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7424" y="4393122"/>
            <a:ext cx="6025376" cy="242207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25CB96B0-F670-469D-818E-0B80FC7D08CF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99756" y="991436"/>
            <a:ext cx="3114000" cy="44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70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C6CD730-ACD4-4AE0-B8DB-963554490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6" y="0"/>
            <a:ext cx="2359650" cy="1123422"/>
          </a:xfrm>
          <a:prstGeom prst="rect">
            <a:avLst/>
          </a:prstGeom>
        </p:spPr>
      </p:pic>
      <p:graphicFrame>
        <p:nvGraphicFramePr>
          <p:cNvPr id="10" name="表格 10">
            <a:extLst>
              <a:ext uri="{FF2B5EF4-FFF2-40B4-BE49-F238E27FC236}">
                <a16:creationId xmlns:a16="http://schemas.microsoft.com/office/drawing/2014/main" id="{5DBA07DF-75F9-4830-A696-A09E3A730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342833"/>
              </p:ext>
            </p:extLst>
          </p:nvPr>
        </p:nvGraphicFramePr>
        <p:xfrm>
          <a:off x="4398112" y="1024432"/>
          <a:ext cx="6797756" cy="5570648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2016966">
                  <a:extLst>
                    <a:ext uri="{9D8B030D-6E8A-4147-A177-3AD203B41FA5}">
                      <a16:colId xmlns:a16="http://schemas.microsoft.com/office/drawing/2014/main" val="2343873803"/>
                    </a:ext>
                  </a:extLst>
                </a:gridCol>
                <a:gridCol w="4780790">
                  <a:extLst>
                    <a:ext uri="{9D8B030D-6E8A-4147-A177-3AD203B41FA5}">
                      <a16:colId xmlns:a16="http://schemas.microsoft.com/office/drawing/2014/main" val="4194933501"/>
                    </a:ext>
                  </a:extLst>
                </a:gridCol>
              </a:tblGrid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德行</a:t>
                      </a:r>
                      <a:endParaRPr lang="en-HK" sz="2000" b="1" dirty="0">
                        <a:solidFill>
                          <a:srgbClr val="FF0000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kern="1200" dirty="0">
                          <a:solidFill>
                            <a:srgbClr val="FF0000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溫</a:t>
                      </a:r>
                      <a:endParaRPr lang="en-HK" sz="2000" dirty="0">
                        <a:solidFill>
                          <a:srgbClr val="FF0000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03170235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四字詞語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溫文爾雅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78104149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意思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溫柔有禮，態度文雅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43683703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文化意義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行為溫和，待人友善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90410604"/>
                  </a:ext>
                </a:extLst>
              </a:tr>
              <a:tr h="88974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學生日常行為</a:t>
                      </a:r>
                      <a:endParaRPr lang="en-US" altLang="zh-TW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例子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低年級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說話聲音柔和，不大喊大叫；與人相處和平不爭吵。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67883997"/>
                  </a:ext>
                </a:extLst>
              </a:tr>
              <a:tr h="889742">
                <a:tc vMerge="1">
                  <a:txBody>
                    <a:bodyPr/>
                    <a:lstStyle/>
                    <a:p>
                      <a:endParaRPr lang="en-HK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高年級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u="none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在討論或辯論中，語氣平和，尊重不同意見，不以情緒壓人。</a:t>
                      </a:r>
                      <a:endParaRPr lang="en-HK" sz="2000" u="none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014043"/>
                  </a:ext>
                </a:extLst>
              </a:tr>
            </a:tbl>
          </a:graphicData>
        </a:graphic>
      </p:graphicFrame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3874E5-AB6A-4193-8CDD-347223CA4D55}"/>
              </a:ext>
            </a:extLst>
          </p:cNvPr>
          <p:cNvSpPr txBox="1"/>
          <p:nvPr/>
        </p:nvSpPr>
        <p:spPr>
          <a:xfrm>
            <a:off x="334535" y="262920"/>
            <a:ext cx="7917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正義木射陣遊戲卡內容及相關正確價值觀</a:t>
            </a:r>
            <a:endParaRPr lang="en-HK" sz="32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F30FBDD9-48A1-4208-B216-3F0C9B95B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7424" y="4393122"/>
            <a:ext cx="6025376" cy="242207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05EC0E80-2373-437C-B6A0-CDD817678B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756" y="1024432"/>
            <a:ext cx="3114000" cy="44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8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C6CD730-ACD4-4AE0-B8DB-963554490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6" y="0"/>
            <a:ext cx="2359650" cy="1123422"/>
          </a:xfrm>
          <a:prstGeom prst="rect">
            <a:avLst/>
          </a:prstGeom>
        </p:spPr>
      </p:pic>
      <p:graphicFrame>
        <p:nvGraphicFramePr>
          <p:cNvPr id="10" name="表格 10">
            <a:extLst>
              <a:ext uri="{FF2B5EF4-FFF2-40B4-BE49-F238E27FC236}">
                <a16:creationId xmlns:a16="http://schemas.microsoft.com/office/drawing/2014/main" id="{5DBA07DF-75F9-4830-A696-A09E3A730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887112"/>
              </p:ext>
            </p:extLst>
          </p:nvPr>
        </p:nvGraphicFramePr>
        <p:xfrm>
          <a:off x="4398112" y="1024432"/>
          <a:ext cx="6797756" cy="5570648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2016966">
                  <a:extLst>
                    <a:ext uri="{9D8B030D-6E8A-4147-A177-3AD203B41FA5}">
                      <a16:colId xmlns:a16="http://schemas.microsoft.com/office/drawing/2014/main" val="2343873803"/>
                    </a:ext>
                  </a:extLst>
                </a:gridCol>
                <a:gridCol w="4780790">
                  <a:extLst>
                    <a:ext uri="{9D8B030D-6E8A-4147-A177-3AD203B41FA5}">
                      <a16:colId xmlns:a16="http://schemas.microsoft.com/office/drawing/2014/main" val="4194933501"/>
                    </a:ext>
                  </a:extLst>
                </a:gridCol>
              </a:tblGrid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德行</a:t>
                      </a:r>
                      <a:endParaRPr lang="en-HK" sz="2000" b="1" dirty="0">
                        <a:solidFill>
                          <a:srgbClr val="FF0000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kern="1200" dirty="0">
                          <a:solidFill>
                            <a:srgbClr val="FF0000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良</a:t>
                      </a:r>
                      <a:endParaRPr lang="en-HK" sz="2000" dirty="0">
                        <a:solidFill>
                          <a:srgbClr val="FF0000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03170235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四字詞語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心地善良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78104149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意思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有善心，願意做好事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43683703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文化意義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善良是傳統美德的核心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90410604"/>
                  </a:ext>
                </a:extLst>
              </a:tr>
              <a:tr h="88974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學生日常行為</a:t>
                      </a:r>
                      <a:endParaRPr lang="en-US" altLang="zh-TW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例子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低年級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看到小動物會照顧牠；不取笑別人，不傷害同學的感受。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67883997"/>
                  </a:ext>
                </a:extLst>
              </a:tr>
              <a:tr h="889742">
                <a:tc vMerge="1">
                  <a:txBody>
                    <a:bodyPr/>
                    <a:lstStyle/>
                    <a:p>
                      <a:endParaRPr lang="en-HK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高年級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u="none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參與服務學習活動時，積極幫助長者或弱勢社群，體會助人的喜悅。</a:t>
                      </a:r>
                      <a:endParaRPr lang="en-HK" sz="2000" u="none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014043"/>
                  </a:ext>
                </a:extLst>
              </a:tr>
            </a:tbl>
          </a:graphicData>
        </a:graphic>
      </p:graphicFrame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3874E5-AB6A-4193-8CDD-347223CA4D55}"/>
              </a:ext>
            </a:extLst>
          </p:cNvPr>
          <p:cNvSpPr txBox="1"/>
          <p:nvPr/>
        </p:nvSpPr>
        <p:spPr>
          <a:xfrm>
            <a:off x="334535" y="262920"/>
            <a:ext cx="7917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正義木射陣遊戲卡內容及相關正確價值觀</a:t>
            </a:r>
            <a:endParaRPr lang="en-HK" sz="32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F30FBDD9-48A1-4208-B216-3F0C9B95B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7424" y="4393122"/>
            <a:ext cx="6025376" cy="242207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1DC73669-8B61-45DA-A126-67596C7D9D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504" y="1024432"/>
            <a:ext cx="3114000" cy="44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265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C6CD730-ACD4-4AE0-B8DB-963554490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6" y="0"/>
            <a:ext cx="2359650" cy="1123422"/>
          </a:xfrm>
          <a:prstGeom prst="rect">
            <a:avLst/>
          </a:prstGeom>
        </p:spPr>
      </p:pic>
      <p:graphicFrame>
        <p:nvGraphicFramePr>
          <p:cNvPr id="10" name="表格 10">
            <a:extLst>
              <a:ext uri="{FF2B5EF4-FFF2-40B4-BE49-F238E27FC236}">
                <a16:creationId xmlns:a16="http://schemas.microsoft.com/office/drawing/2014/main" id="{5DBA07DF-75F9-4830-A696-A09E3A730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701251"/>
              </p:ext>
            </p:extLst>
          </p:nvPr>
        </p:nvGraphicFramePr>
        <p:xfrm>
          <a:off x="4398112" y="1024432"/>
          <a:ext cx="6797756" cy="5570648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2016966">
                  <a:extLst>
                    <a:ext uri="{9D8B030D-6E8A-4147-A177-3AD203B41FA5}">
                      <a16:colId xmlns:a16="http://schemas.microsoft.com/office/drawing/2014/main" val="2343873803"/>
                    </a:ext>
                  </a:extLst>
                </a:gridCol>
                <a:gridCol w="4780790">
                  <a:extLst>
                    <a:ext uri="{9D8B030D-6E8A-4147-A177-3AD203B41FA5}">
                      <a16:colId xmlns:a16="http://schemas.microsoft.com/office/drawing/2014/main" val="4194933501"/>
                    </a:ext>
                  </a:extLst>
                </a:gridCol>
              </a:tblGrid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德行</a:t>
                      </a:r>
                      <a:endParaRPr lang="en-HK" sz="2000" b="1" dirty="0">
                        <a:solidFill>
                          <a:srgbClr val="FF0000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kern="1200" dirty="0">
                          <a:solidFill>
                            <a:srgbClr val="FF0000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恭</a:t>
                      </a:r>
                      <a:endParaRPr lang="en-HK" sz="2000" dirty="0">
                        <a:solidFill>
                          <a:srgbClr val="FF0000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03170235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四字詞語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恭敬有禮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78104149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意思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言行舉止，莊重有禮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43683703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文化意義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顯出修養與尊重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90410604"/>
                  </a:ext>
                </a:extLst>
              </a:tr>
              <a:tr h="88974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學生日常行為</a:t>
                      </a:r>
                      <a:endParaRPr lang="en-US" altLang="zh-TW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例子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低年級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給老師遞東西時用雙手；講話前先聽對方說完表示尊重。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67883997"/>
                  </a:ext>
                </a:extLst>
              </a:tr>
              <a:tr h="889742">
                <a:tc vMerge="1">
                  <a:txBody>
                    <a:bodyPr/>
                    <a:lstStyle/>
                    <a:p>
                      <a:endParaRPr lang="en-HK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高年級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u="none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珍惜工友的勞動成果，保持課室整潔，適時向工友表達尊重和感謝。 </a:t>
                      </a:r>
                      <a:endParaRPr lang="en-HK" sz="2000" u="none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014043"/>
                  </a:ext>
                </a:extLst>
              </a:tr>
            </a:tbl>
          </a:graphicData>
        </a:graphic>
      </p:graphicFrame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3874E5-AB6A-4193-8CDD-347223CA4D55}"/>
              </a:ext>
            </a:extLst>
          </p:cNvPr>
          <p:cNvSpPr txBox="1"/>
          <p:nvPr/>
        </p:nvSpPr>
        <p:spPr>
          <a:xfrm>
            <a:off x="334535" y="262920"/>
            <a:ext cx="7917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正義木射陣遊戲卡內容及相關正確價值觀</a:t>
            </a:r>
            <a:endParaRPr lang="en-HK" sz="32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F30FBDD9-48A1-4208-B216-3F0C9B95B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7424" y="4393122"/>
            <a:ext cx="6025376" cy="242207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50F03530-6427-4EC6-B220-9056660A2E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50" y="1024432"/>
            <a:ext cx="3114354" cy="44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207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C6CD730-ACD4-4AE0-B8DB-963554490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6" y="0"/>
            <a:ext cx="2359650" cy="1123422"/>
          </a:xfrm>
          <a:prstGeom prst="rect">
            <a:avLst/>
          </a:prstGeom>
        </p:spPr>
      </p:pic>
      <p:graphicFrame>
        <p:nvGraphicFramePr>
          <p:cNvPr id="10" name="表格 10">
            <a:extLst>
              <a:ext uri="{FF2B5EF4-FFF2-40B4-BE49-F238E27FC236}">
                <a16:creationId xmlns:a16="http://schemas.microsoft.com/office/drawing/2014/main" id="{5DBA07DF-75F9-4830-A696-A09E3A730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2000241"/>
              </p:ext>
            </p:extLst>
          </p:nvPr>
        </p:nvGraphicFramePr>
        <p:xfrm>
          <a:off x="4398112" y="1024432"/>
          <a:ext cx="7020737" cy="5570648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991659">
                  <a:extLst>
                    <a:ext uri="{9D8B030D-6E8A-4147-A177-3AD203B41FA5}">
                      <a16:colId xmlns:a16="http://schemas.microsoft.com/office/drawing/2014/main" val="2343873803"/>
                    </a:ext>
                  </a:extLst>
                </a:gridCol>
                <a:gridCol w="5029078">
                  <a:extLst>
                    <a:ext uri="{9D8B030D-6E8A-4147-A177-3AD203B41FA5}">
                      <a16:colId xmlns:a16="http://schemas.microsoft.com/office/drawing/2014/main" val="4194933501"/>
                    </a:ext>
                  </a:extLst>
                </a:gridCol>
              </a:tblGrid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德行</a:t>
                      </a:r>
                      <a:endParaRPr lang="en-HK" sz="2000" b="1" dirty="0">
                        <a:solidFill>
                          <a:srgbClr val="FF0000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kern="1200" dirty="0">
                          <a:solidFill>
                            <a:srgbClr val="FF0000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儉</a:t>
                      </a:r>
                      <a:endParaRPr lang="en-HK" sz="2000" dirty="0">
                        <a:solidFill>
                          <a:srgbClr val="FF0000"/>
                        </a:solidFill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03170235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四字詞語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克勤克儉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78104149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意思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不浪費，勤勞節省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43683703"/>
                  </a:ext>
                </a:extLst>
              </a:tr>
              <a:tr h="889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文化意義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「儉以養德」為古人家訓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90410604"/>
                  </a:ext>
                </a:extLst>
              </a:tr>
              <a:tr h="88974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學生日常行為</a:t>
                      </a:r>
                      <a:endParaRPr lang="en-US" altLang="zh-TW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b="1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例子</a:t>
                      </a:r>
                      <a:endParaRPr lang="en-HK" sz="2000" b="1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低年級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r>
                        <a:rPr lang="zh-TW" altLang="en-US" sz="20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用完膠水蓋好蓋子，避免膠水乾掉浪費；不浪費水電；午餐吃光飯菜不挑食。</a:t>
                      </a:r>
                      <a:endParaRPr lang="en-HK" sz="20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67883997"/>
                  </a:ext>
                </a:extLst>
              </a:tr>
              <a:tr h="889742">
                <a:tc vMerge="1">
                  <a:txBody>
                    <a:bodyPr/>
                    <a:lstStyle/>
                    <a:p>
                      <a:endParaRPr lang="en-HK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u="sng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高年級</a:t>
                      </a:r>
                      <a:endParaRPr lang="en-US" altLang="zh-TW" sz="2000" b="1" u="sng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pPr hangingPunct="0"/>
                      <a:r>
                        <a:rPr lang="zh-TW" altLang="en-US" sz="2000" u="none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懂得管理零用錢，記錄開支和不亂花費，通過勤勞工作及儲蓄實現自己的理財目標。</a:t>
                      </a:r>
                      <a:endParaRPr lang="en-HK" sz="2000" u="none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014043"/>
                  </a:ext>
                </a:extLst>
              </a:tr>
            </a:tbl>
          </a:graphicData>
        </a:graphic>
      </p:graphicFrame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3874E5-AB6A-4193-8CDD-347223CA4D55}"/>
              </a:ext>
            </a:extLst>
          </p:cNvPr>
          <p:cNvSpPr txBox="1"/>
          <p:nvPr/>
        </p:nvSpPr>
        <p:spPr>
          <a:xfrm>
            <a:off x="334535" y="262920"/>
            <a:ext cx="7917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正義木射陣遊戲卡內容及相關正確價值觀</a:t>
            </a:r>
            <a:endParaRPr lang="en-HK" sz="32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F30FBDD9-48A1-4208-B216-3F0C9B95B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7424" y="4393122"/>
            <a:ext cx="6025376" cy="242207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FEC579B6-4807-4BF1-886E-C72BC6D35DDB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18504" y="1024432"/>
            <a:ext cx="3114000" cy="44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613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1226</Words>
  <Application>Microsoft Office PowerPoint</Application>
  <PresentationFormat>寬螢幕</PresentationFormat>
  <Paragraphs>232</Paragraphs>
  <Slides>15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0" baseType="lpstr">
      <vt:lpstr>微軟正黑體 Light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ICAC</dc:creator>
  <cp:lastModifiedBy>ICAC</cp:lastModifiedBy>
  <cp:revision>57</cp:revision>
  <dcterms:created xsi:type="dcterms:W3CDTF">2026-08-17T01:38:41Z</dcterms:created>
  <dcterms:modified xsi:type="dcterms:W3CDTF">2026-08-20T09:27:21Z</dcterms:modified>
</cp:coreProperties>
</file>